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0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mdqng1btF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2014WR016481" TargetMode="External"/><Relationship Id="rId13" Type="http://schemas.openxmlformats.org/officeDocument/2006/relationships/hyperlink" Target="https://doi.org/10.4319/lo.2004.49.1.0076" TargetMode="External"/><Relationship Id="rId18" Type="http://schemas.openxmlformats.org/officeDocument/2006/relationships/hyperlink" Target="https://doi.org/10.1038/ngeo629" TargetMode="External"/><Relationship Id="rId3" Type="http://schemas.openxmlformats.org/officeDocument/2006/relationships/hyperlink" Target="https://doi.org/10.1002/esp.1111" TargetMode="External"/><Relationship Id="rId7" Type="http://schemas.openxmlformats.org/officeDocument/2006/relationships/hyperlink" Target="https://doi.org/10.1007/978-94-011-5552-6_5" TargetMode="External"/><Relationship Id="rId12" Type="http://schemas.openxmlformats.org/officeDocument/2006/relationships/hyperlink" Target="https://www.nortekgroup.com/products/vectrino-profiler" TargetMode="External"/><Relationship Id="rId17" Type="http://schemas.openxmlformats.org/officeDocument/2006/relationships/hyperlink" Target="https://doi.org/10.1007/s10652-014-9365-0" TargetMode="External"/><Relationship Id="rId2" Type="http://schemas.openxmlformats.org/officeDocument/2006/relationships/hyperlink" Target="https://doi.org/10.1016/0166-6622(90)80185-7" TargetMode="External"/><Relationship Id="rId16" Type="http://schemas.openxmlformats.org/officeDocument/2006/relationships/hyperlink" Target="https://doi.org/10.1146/annurev.fl.09.010177.0015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flo.com/about-classic/" TargetMode="External"/><Relationship Id="rId11" Type="http://schemas.openxmlformats.org/officeDocument/2006/relationships/hyperlink" Target="https://doi.org/10.1029/1998WR900069" TargetMode="External"/><Relationship Id="rId5" Type="http://schemas.openxmlformats.org/officeDocument/2006/relationships/hyperlink" Target="https://compomat.com/200-mesh-walnut-shell-flour-wf-5/" TargetMode="External"/><Relationship Id="rId15" Type="http://schemas.openxmlformats.org/officeDocument/2006/relationships/hyperlink" Target="https://doi.org/10.1086/283227" TargetMode="External"/><Relationship Id="rId10" Type="http://schemas.openxmlformats.org/officeDocument/2006/relationships/hyperlink" Target="https://doi.org/10.1061/(ASCE)0733-9429(1990)116:5(691)" TargetMode="External"/><Relationship Id="rId19" Type="http://schemas.openxmlformats.org/officeDocument/2006/relationships/hyperlink" Target="https://doi.org/10.1021/es201578n" TargetMode="External"/><Relationship Id="rId4" Type="http://schemas.openxmlformats.org/officeDocument/2006/relationships/hyperlink" Target="http://resolver.caltech.edu/CaltechKHR:KH-R-43A" TargetMode="External"/><Relationship Id="rId9" Type="http://schemas.openxmlformats.org/officeDocument/2006/relationships/hyperlink" Target="https://doi.org/10.1061/9780784408148.ch02" TargetMode="External"/><Relationship Id="rId14" Type="http://schemas.openxmlformats.org/officeDocument/2006/relationships/hyperlink" Target="http://www.westerlycentre.uwa.edu.au/__data/assets/pdf_file/0009/1637505/Purich_2007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Observations and implications of artificial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quantifies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sediment concentration declines with time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1" y="430843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Parameter Estimation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using data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stimate effective capture efficiency using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experiments (~100 min)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Recirculating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average flow velocity 5-6 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Transitional flow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roughly 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measure flow velocity during experiments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760119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434431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68" y="1300196"/>
            <a:ext cx="2352663" cy="170237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353984" y="2151384"/>
            <a:ext cx="838887" cy="1687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301290" y="2151384"/>
            <a:ext cx="217290" cy="1687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Filtering Protocol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pumps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Experiment Protocol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River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mdqng1btF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1296" y="365125"/>
            <a:ext cx="10869407" cy="61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description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effective capture efficiency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transport regime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0548" cy="438691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initial particle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Conclusion: particles travel in suspension, negligible bed load and resuspension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application of background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6" y="1864853"/>
            <a:ext cx="6513755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6310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each experiment, model fitted to all peristaltic pump data points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Insignificant upstream/downstream contrast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0" y="1443654"/>
            <a:ext cx="6584133" cy="4384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9139" y="5965115"/>
            <a:ext cx="3442447" cy="543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0656" y="6040418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9" y="6007285"/>
            <a:ext cx="2100598" cy="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513" t="-5435" r="-1282" b="-201087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4948518" y="2710928"/>
            <a:ext cx="4722607" cy="510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3861995"/>
            <a:ext cx="10515600" cy="231496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</a:t>
            </a:r>
          </a:p>
          <a:p>
            <a:r>
              <a:rPr lang="en-US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 versus capture on collectors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0866" y="2146151"/>
            <a:ext cx="2382819" cy="1118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</a:t>
            </a:r>
            <a:r>
              <a:rPr lang="el-GR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η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’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98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Compare predicted effective capture efficiency by two existing power law models to calculated value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1" y="3046759"/>
            <a:ext cx="4396797" cy="98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4510428"/>
            <a:ext cx="8330185" cy="986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323" y="3097020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et al. [2004]: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322" y="3680338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et al. [2015]: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448337" y="2976346"/>
            <a:ext cx="225911" cy="1123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950360" y="2923994"/>
            <a:ext cx="1398498" cy="715384"/>
            <a:chOff x="8880434" y="3097021"/>
            <a:chExt cx="1398498" cy="7153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52"/>
            <a:stretch/>
          </p:blipFill>
          <p:spPr>
            <a:xfrm>
              <a:off x="8923467" y="3097021"/>
              <a:ext cx="1355465" cy="431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36"/>
            <a:stretch/>
          </p:blipFill>
          <p:spPr>
            <a:xfrm>
              <a:off x="8880434" y="3449342"/>
              <a:ext cx="1355465" cy="36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What do the results imply?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Through comparison of experiments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Potential for improved accuracy in effective capture efficiency prediction?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primary mechanisms: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 of mechanisms with the presence of dowels due to flow instabilities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18631"/>
              </p:ext>
            </p:extLst>
          </p:nvPr>
        </p:nvGraphicFramePr>
        <p:xfrm>
          <a:off x="2398954" y="4301959"/>
          <a:ext cx="7394091" cy="1668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697"/>
                <a:gridCol w="2464697"/>
                <a:gridCol w="2464697"/>
              </a:tblGrid>
              <a:tr h="55611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1.620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0.0601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0.4213 ± 0.0092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1.808 ± 0.102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Comparable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experiments in this study, Palmer et al. [2004], and Fauria et al. [2015]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Different experimental conditions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Palmer: single cylindrical collector with smooth &amp; rough greased surface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Fauria: array of emergent collectors with biofilm coating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98" t="-5435" r="-988" b="-300000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8154296" y="5502791"/>
            <a:ext cx="1025563" cy="967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model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Add information on vegetation characteristics to kinematic and geometric parameters (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Interference between many collectors with wake generation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Particles interact directly with stem surface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75" y="2684720"/>
            <a:ext cx="6083449" cy="3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the two experiments, dowel collectors augment overall particle capture rate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Interactions of dowels and particle settling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Possible additions to predictive models for effective capture efficiency (stem density and surface)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Better fit of experiment data to model with similar collector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808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Acknowledgements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Laurel Larsen for her research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mentorship,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Jordan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his work on the flume and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feedback,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Yayla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Candace,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and Dani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assistance in flume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experiments,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and everyone at the Environmental Systems Dynamics Laboratory for their support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418"/>
            <a:ext cx="10515600" cy="5091538"/>
          </a:xfrm>
        </p:spPr>
        <p:txBody>
          <a:bodyPr>
            <a:noAutofit/>
          </a:bodyPr>
          <a:lstStyle/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Beckett, Ronald, and Ngoc P. Le. 1990. “The Role or Organic Matter and Ionic Composition in Determining the Surface Charge of Suspended Particles in Natural Waters.”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Colloids and Surfaces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44 (January): 35–49.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https://doi.org/10.1016/0166-6622(90)80185-7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Biron, Pascale M., Colleen Robson, Michel F.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Lapointe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and Susan J. Gaskin. 2004. “Comparing Different Methods of Bed Shear Stress Estimates in Simple and Complex Flow Fields.”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Earth Surface Processes and Landforms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29 (11): 1403–15.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https://doi.org/10.1002/esp.1111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Britsch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Louis D., and Joseph B. Dunbar. 1993. “Land Loss Rates: Louisiana Coastal Plain.”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Journal of Coastal Research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9 (2): 324–38.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Brownlie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William R. 1981. “Prediction of Flow Depth and Sediment Discharge in Open Channels.” Report. November 1981.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http://resolver.caltech.edu/CaltechKHR:KH-R-43A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Composition Materials. “200 Mesh Walnut Shell Flour (WF-5).” 2013. Composition Materials Co. July 25, 2013.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https://compomat.com/200-mesh-walnut-shell-flour-wf-5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“About Classic –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.”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Accessed April 20, 2019.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https://discflo.com/about-classic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Droppo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I. G., G. G. Leppard, D. T. Flannigan, and S. N.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Liss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1997. “The Freshwater Floc: A Functional Relationship of Water and Organic and Inorganic Floc Constituents Affecting Suspended Sediment Properties.” In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The Interactions Between Sediments and Water: Proceedings of the 7th International Symposium, </a:t>
            </a:r>
            <a:r>
              <a:rPr lang="en-US" sz="600" i="1" dirty="0" err="1">
                <a:latin typeface="Verdana" panose="020B0604030504040204" pitchFamily="34" charset="0"/>
                <a:ea typeface="Verdana" panose="020B0604030504040204" pitchFamily="34" charset="0"/>
              </a:rPr>
              <a:t>Baveno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, Italy 22–25 September 1996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edited by R. Douglas Evans, Joe Wisniewski, and Jan R. Wisniewski, 43–53. Dordrecht: Springer Netherlands.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https://doi.org/10.1007/978-94-011-5552-6_5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Fauria, Kristen E., Rachel E.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Kerwin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Daniel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Nover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and S. Geoffrey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Schladow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2015. “Suspended Particle Capture by Synthetic Vegetation in a Laboratory Flume.”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51 (11): 9112–26.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https://doi.org/10.1002/2014WR016481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Fuchs, N. A. 1964.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The Mechanics of Aerosols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edited by R. E.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Daisley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and M. Fuchs. New York: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Pergamon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Marcelo H. 2008. “Sediment Transport and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Morphodynamics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.” In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Sedimentation Engineering: Processes, Measurements, Modeling, and Practice - ASCE Manuals and Reports on Engineering Practice (MOP) No. 110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edited by Marcelo H.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21-164. Reston: American Society of Civil Engineers.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https://doi.org/10.1061/9780784408148.ch02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Kadlec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Robert H. 1990. “Overland Flow in Wetlands: Vegetation Resistance.”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Journal of Hydraulic Engineering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116 (5): 691–706.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https://doi.org/10.1061/(ASCE)0733-9429(1990)116:5(691)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Heidi M. 1999. “Drag, Turbulence, and Diffusion in Flow through Emergent Vegetation.”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35 (2): 479–89.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https://doi.org/10.1029/1998WR900069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Nortek. 2019. “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for Boundary Velocity Profile Measurements.” Text/html. Nortek. April 26, 2019.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https://www.nortekgroup.com/products/vectrino-profiler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Palmer, Molly R.,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Heidi M.,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Pettersson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Thomas J. R., and Ackerman Josef D. 2004. “Observations of Particle Capture on a Cylindrical Collector: Implications for Particle Accumulation and Removal in Aquatic Systems.”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Limnology and Oceanography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49 (1): 76–85.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https://doi.org/10.4319/lo.2004.49.1.0076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Purich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Ariaan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2006. “The Capture of Suspended Particles by Aquatic Vegetation.” PhD diss., School of Environmental Systems Engineering, University of Western Australia.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http://www.westerlycentre.uwa.edu.au/__data/assets/pdf_file/0009/1637505/Purich_2007.pdf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Rubenstein, Daniel I., and M. A. R.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Koehl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1977. “The Mechanisms of Filter Feeding: Some Theoretical Considerations.”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The American Naturalist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111 (981): 981–94.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https://doi.org/10.1086/283227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Spielman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Lloyd A. 1977. “Particle Capture from Low-Speed Laminar Flows.”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Annual Review of Fluid Mechanics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9 (1): 297–319.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https://doi.org/10.1146/annurev.fl.09.010177.001501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Sutherland, Bruce R., Kai J. Barrett, and Murray K.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Gingras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2015. “Clay Settling in Fresh and Salt Water.”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Environmental Fluid Mechanics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15 (1): 147–60.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https://doi.org/10.1007/s10652-014-9365-0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Syvitski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James P. M., Albert J.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Kettner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Irina Overeem, Eric W. H. Hutton, Mark T. Hannon, G. Robert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Brakenridge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John Day, et al. 2009. “Sinking Deltas Due to Human Activities.”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Nature Geoscience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2 (10): 681–86.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https://doi.org/10.1038/ngeo629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Wu, Lei, Bin Gao, and Rafael Muñoz-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Carpena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2011. “Experimental Analysis of Colloid Capture by a Cylindrical Collector in Laminar Overland Flow.”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Environmental Science &amp; Technology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45 (18): 7777–84.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https://doi.org/10.1021/es201578n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98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suspended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Through flume experiments, w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hat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is the influence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of vegetation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on suspended particle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General 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stem-like 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 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Diffusional deposition – turbulence, Brownian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Inertial impaction 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678194" y="2336486"/>
            <a:ext cx="109728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overall rate of particle capture by collectors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1830</Words>
  <Application>Microsoft Office PowerPoint</Application>
  <PresentationFormat>Widescreen</PresentationFormat>
  <Paragraphs>221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Verdana</vt:lpstr>
      <vt:lpstr>Office Theme</vt:lpstr>
      <vt:lpstr>Observations and implications of artificial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General Terms</vt:lpstr>
      <vt:lpstr>Particle capture mechanisms </vt:lpstr>
      <vt:lpstr>Effective capture efficiency</vt:lpstr>
      <vt:lpstr>Suspended load model</vt:lpstr>
      <vt:lpstr>Particle capture rate</vt:lpstr>
      <vt:lpstr>Parameter Estimation Summary</vt:lpstr>
      <vt:lpstr>Methods</vt:lpstr>
      <vt:lpstr>Recirculating Flume</vt:lpstr>
      <vt:lpstr>Dowels</vt:lpstr>
      <vt:lpstr>Sediment</vt:lpstr>
      <vt:lpstr>Instruments</vt:lpstr>
      <vt:lpstr>Instruments</vt:lpstr>
      <vt:lpstr>Filtering Protocol</vt:lpstr>
      <vt:lpstr>Experiment Protocol Summary</vt:lpstr>
      <vt:lpstr>PowerPoint Presentation</vt:lpstr>
      <vt:lpstr>Results</vt:lpstr>
      <vt:lpstr>Sediment transport regime</vt:lpstr>
      <vt:lpstr>Treatment Comparison</vt:lpstr>
      <vt:lpstr>Treatment Comparison</vt:lpstr>
      <vt:lpstr>Predicted vs actual η’</vt:lpstr>
      <vt:lpstr>What do the results imply?</vt:lpstr>
      <vt:lpstr>Particle capture mechanisms</vt:lpstr>
      <vt:lpstr>Predictive models</vt:lpstr>
      <vt:lpstr>Predictive models</vt:lpstr>
      <vt:lpstr>Conclusion</vt:lpstr>
      <vt:lpstr>Acknowledgements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184</cp:revision>
  <dcterms:created xsi:type="dcterms:W3CDTF">2019-04-28T22:57:30Z</dcterms:created>
  <dcterms:modified xsi:type="dcterms:W3CDTF">2019-05-07T21:21:11Z</dcterms:modified>
</cp:coreProperties>
</file>